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8" r:id="rId3"/>
    <p:sldId id="286" r:id="rId4"/>
    <p:sldId id="281" r:id="rId5"/>
    <p:sldId id="279" r:id="rId6"/>
    <p:sldId id="291" r:id="rId7"/>
    <p:sldId id="280" r:id="rId8"/>
    <p:sldId id="283" r:id="rId9"/>
    <p:sldId id="282" r:id="rId10"/>
    <p:sldId id="290" r:id="rId11"/>
    <p:sldId id="295" r:id="rId12"/>
    <p:sldId id="299" r:id="rId13"/>
    <p:sldId id="298" r:id="rId14"/>
    <p:sldId id="293" r:id="rId15"/>
    <p:sldId id="288" r:id="rId16"/>
    <p:sldId id="292" r:id="rId17"/>
    <p:sldId id="300" r:id="rId18"/>
    <p:sldId id="294" r:id="rId19"/>
    <p:sldId id="25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232"/>
    <a:srgbClr val="00B0A2"/>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20" d="100"/>
          <a:sy n="120" d="100"/>
        </p:scale>
        <p:origin x="-1312" y="-104"/>
      </p:cViewPr>
      <p:guideLst>
        <p:guide orient="horz" pos="1536"/>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1E373D-7DF3-BE4B-B853-857E7841CB14}" type="datetimeFigureOut">
              <a:rPr lang="en-US" smtClean="0"/>
              <a:t>11/17/13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06E5D-67E0-E542-B1D8-976BC8C1E63C}" type="slidenum">
              <a:rPr lang="en-US" smtClean="0"/>
              <a:t>‹#›</a:t>
            </a:fld>
            <a:endParaRPr lang="en-US"/>
          </a:p>
        </p:txBody>
      </p:sp>
    </p:spTree>
    <p:extLst>
      <p:ext uri="{BB962C8B-B14F-4D97-AF65-F5344CB8AC3E}">
        <p14:creationId xmlns:p14="http://schemas.microsoft.com/office/powerpoint/2010/main" val="42373356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has gotten bigger. Massive. Only just acquired the computing power to handle it. </a:t>
            </a:r>
            <a:endParaRPr lang="en-US" dirty="0"/>
          </a:p>
        </p:txBody>
      </p:sp>
      <p:sp>
        <p:nvSpPr>
          <p:cNvPr id="4" name="Slide Number Placeholder 3"/>
          <p:cNvSpPr>
            <a:spLocks noGrp="1"/>
          </p:cNvSpPr>
          <p:nvPr>
            <p:ph type="sldNum" sz="quarter" idx="10"/>
          </p:nvPr>
        </p:nvSpPr>
        <p:spPr/>
        <p:txBody>
          <a:bodyPr/>
          <a:lstStyle/>
          <a:p>
            <a:fld id="{DD006E5D-67E0-E542-B1D8-976BC8C1E63C}" type="slidenum">
              <a:rPr lang="en-US" smtClean="0"/>
              <a:t>2</a:t>
            </a:fld>
            <a:endParaRPr lang="en-US"/>
          </a:p>
        </p:txBody>
      </p:sp>
    </p:spTree>
    <p:extLst>
      <p:ext uri="{BB962C8B-B14F-4D97-AF65-F5344CB8AC3E}">
        <p14:creationId xmlns:p14="http://schemas.microsoft.com/office/powerpoint/2010/main" val="57586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a:t>
            </a:r>
            <a:r>
              <a:rPr lang="en-US" baseline="0" dirty="0" smtClean="0"/>
              <a:t> </a:t>
            </a:r>
            <a:r>
              <a:rPr lang="en-US" baseline="0" dirty="0" err="1" smtClean="0"/>
              <a:t>myrad</a:t>
            </a:r>
            <a:r>
              <a:rPr lang="en-US" baseline="0" dirty="0" smtClean="0"/>
              <a:t> of information across many people and summarize them into decision-making figures. </a:t>
            </a:r>
            <a:endParaRPr lang="en-US" dirty="0"/>
          </a:p>
        </p:txBody>
      </p:sp>
      <p:sp>
        <p:nvSpPr>
          <p:cNvPr id="4" name="Slide Number Placeholder 3"/>
          <p:cNvSpPr>
            <a:spLocks noGrp="1"/>
          </p:cNvSpPr>
          <p:nvPr>
            <p:ph type="sldNum" sz="quarter" idx="10"/>
          </p:nvPr>
        </p:nvSpPr>
        <p:spPr/>
        <p:txBody>
          <a:bodyPr/>
          <a:lstStyle/>
          <a:p>
            <a:fld id="{DD006E5D-67E0-E542-B1D8-976BC8C1E63C}" type="slidenum">
              <a:rPr lang="en-US" smtClean="0"/>
              <a:t>3</a:t>
            </a:fld>
            <a:endParaRPr lang="en-US"/>
          </a:p>
        </p:txBody>
      </p:sp>
    </p:spTree>
    <p:extLst>
      <p:ext uri="{BB962C8B-B14F-4D97-AF65-F5344CB8AC3E}">
        <p14:creationId xmlns:p14="http://schemas.microsoft.com/office/powerpoint/2010/main" val="23181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06E5D-67E0-E542-B1D8-976BC8C1E63C}" type="slidenum">
              <a:rPr lang="en-US" smtClean="0"/>
              <a:t>5</a:t>
            </a:fld>
            <a:endParaRPr lang="en-US"/>
          </a:p>
        </p:txBody>
      </p:sp>
    </p:spTree>
    <p:extLst>
      <p:ext uri="{BB962C8B-B14F-4D97-AF65-F5344CB8AC3E}">
        <p14:creationId xmlns:p14="http://schemas.microsoft.com/office/powerpoint/2010/main" val="57586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Mountain of data. Overwhelm consumers with feedback,</a:t>
            </a:r>
            <a:r>
              <a:rPr lang="en-US" baseline="0" dirty="0" smtClean="0"/>
              <a:t> charts. If one haystack of information wasn’t compelling, neither will 10 haystacks. </a:t>
            </a:r>
            <a:endParaRPr lang="en-US" dirty="0"/>
          </a:p>
        </p:txBody>
      </p:sp>
      <p:sp>
        <p:nvSpPr>
          <p:cNvPr id="4" name="Slide Number Placeholder 3"/>
          <p:cNvSpPr>
            <a:spLocks noGrp="1"/>
          </p:cNvSpPr>
          <p:nvPr>
            <p:ph type="sldNum" sz="quarter" idx="10"/>
          </p:nvPr>
        </p:nvSpPr>
        <p:spPr/>
        <p:txBody>
          <a:bodyPr/>
          <a:lstStyle/>
          <a:p>
            <a:fld id="{DD006E5D-67E0-E542-B1D8-976BC8C1E63C}" type="slidenum">
              <a:rPr lang="en-US" smtClean="0"/>
              <a:t>12</a:t>
            </a:fld>
            <a:endParaRPr lang="en-US"/>
          </a:p>
        </p:txBody>
      </p:sp>
    </p:spTree>
    <p:extLst>
      <p:ext uri="{BB962C8B-B14F-4D97-AF65-F5344CB8AC3E}">
        <p14:creationId xmlns:p14="http://schemas.microsoft.com/office/powerpoint/2010/main" val="386456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Examine which</a:t>
            </a:r>
            <a:r>
              <a:rPr lang="en-US" baseline="0" dirty="0" smtClean="0"/>
              <a:t> data elements are meaningful? Do we have a chance theory to support these data? Are we dealing with spurious information? </a:t>
            </a:r>
            <a:endParaRPr lang="en-US" dirty="0"/>
          </a:p>
        </p:txBody>
      </p:sp>
      <p:sp>
        <p:nvSpPr>
          <p:cNvPr id="4" name="Slide Number Placeholder 3"/>
          <p:cNvSpPr>
            <a:spLocks noGrp="1"/>
          </p:cNvSpPr>
          <p:nvPr>
            <p:ph type="sldNum" sz="quarter" idx="10"/>
          </p:nvPr>
        </p:nvSpPr>
        <p:spPr/>
        <p:txBody>
          <a:bodyPr/>
          <a:lstStyle/>
          <a:p>
            <a:fld id="{DD006E5D-67E0-E542-B1D8-976BC8C1E63C}" type="slidenum">
              <a:rPr lang="en-US" smtClean="0"/>
              <a:t>13</a:t>
            </a:fld>
            <a:endParaRPr lang="en-US"/>
          </a:p>
        </p:txBody>
      </p:sp>
    </p:spTree>
    <p:extLst>
      <p:ext uri="{BB962C8B-B14F-4D97-AF65-F5344CB8AC3E}">
        <p14:creationId xmlns:p14="http://schemas.microsoft.com/office/powerpoint/2010/main" val="120872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 we boxing consumers in to self-fulfilling loops? We target them based on past actions of others, we give them increasingly narrow offerings, they act on those offerings, we target them based on these behaviors. Periodic tests before we hit diminishing returns. We need to “open” the machine-learning loop. Scan the horizons, assess our own knowledge, experiment in field again. </a:t>
            </a:r>
            <a:endParaRPr lang="en-US" dirty="0"/>
          </a:p>
        </p:txBody>
      </p:sp>
      <p:sp>
        <p:nvSpPr>
          <p:cNvPr id="4" name="Slide Number Placeholder 3"/>
          <p:cNvSpPr>
            <a:spLocks noGrp="1"/>
          </p:cNvSpPr>
          <p:nvPr>
            <p:ph type="sldNum" sz="quarter" idx="10"/>
          </p:nvPr>
        </p:nvSpPr>
        <p:spPr/>
        <p:txBody>
          <a:bodyPr/>
          <a:lstStyle/>
          <a:p>
            <a:fld id="{DD006E5D-67E0-E542-B1D8-976BC8C1E63C}" type="slidenum">
              <a:rPr lang="en-US" smtClean="0"/>
              <a:t>14</a:t>
            </a:fld>
            <a:endParaRPr lang="en-US"/>
          </a:p>
        </p:txBody>
      </p:sp>
    </p:spTree>
    <p:extLst>
      <p:ext uri="{BB962C8B-B14F-4D97-AF65-F5344CB8AC3E}">
        <p14:creationId xmlns:p14="http://schemas.microsoft.com/office/powerpoint/2010/main" val="167439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8549E-C7E4-3D42-9F69-0161BB9EE2F4}"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340350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549E-C7E4-3D42-9F69-0161BB9EE2F4}"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205272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549E-C7E4-3D42-9F69-0161BB9EE2F4}"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255748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549E-C7E4-3D42-9F69-0161BB9EE2F4}"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310922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8549E-C7E4-3D42-9F69-0161BB9EE2F4}" type="datetimeFigureOut">
              <a:rPr lang="en-US" smtClean="0"/>
              <a:t>11/17/13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109397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8549E-C7E4-3D42-9F69-0161BB9EE2F4}" type="datetimeFigureOut">
              <a:rPr lang="en-US" smtClean="0"/>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154785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8549E-C7E4-3D42-9F69-0161BB9EE2F4}" type="datetimeFigureOut">
              <a:rPr lang="en-US" smtClean="0"/>
              <a:t>11/17/13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356660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8549E-C7E4-3D42-9F69-0161BB9EE2F4}" type="datetimeFigureOut">
              <a:rPr lang="en-US" smtClean="0"/>
              <a:t>11/17/13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266187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8549E-C7E4-3D42-9F69-0161BB9EE2F4}" type="datetimeFigureOut">
              <a:rPr lang="en-US" smtClean="0"/>
              <a:t>11/17/13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380530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8549E-C7E4-3D42-9F69-0161BB9EE2F4}" type="datetimeFigureOut">
              <a:rPr lang="en-US" smtClean="0"/>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142715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8549E-C7E4-3D42-9F69-0161BB9EE2F4}" type="datetimeFigureOut">
              <a:rPr lang="en-US" smtClean="0"/>
              <a:t>11/17/13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8B15-ADC6-B140-A32E-339E52D70892}" type="slidenum">
              <a:rPr lang="en-US" smtClean="0"/>
              <a:t>‹#›</a:t>
            </a:fld>
            <a:endParaRPr lang="en-US"/>
          </a:p>
        </p:txBody>
      </p:sp>
    </p:spTree>
    <p:extLst>
      <p:ext uri="{BB962C8B-B14F-4D97-AF65-F5344CB8AC3E}">
        <p14:creationId xmlns:p14="http://schemas.microsoft.com/office/powerpoint/2010/main" val="3125036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8549E-C7E4-3D42-9F69-0161BB9EE2F4}" type="datetimeFigureOut">
              <a:rPr lang="en-US" smtClean="0"/>
              <a:t>11/17/13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E8B15-ADC6-B140-A32E-339E52D70892}" type="slidenum">
              <a:rPr lang="en-US" smtClean="0"/>
              <a:t>‹#›</a:t>
            </a:fld>
            <a:endParaRPr lang="en-US"/>
          </a:p>
        </p:txBody>
      </p:sp>
    </p:spTree>
    <p:extLst>
      <p:ext uri="{BB962C8B-B14F-4D97-AF65-F5344CB8AC3E}">
        <p14:creationId xmlns:p14="http://schemas.microsoft.com/office/powerpoint/2010/main" val="150319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89" y="1777831"/>
            <a:ext cx="8643480" cy="314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762500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ch_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2800"/>
            <a:ext cx="9144000" cy="2689412"/>
          </a:xfrm>
          <a:prstGeom prst="rect">
            <a:avLst/>
          </a:prstGeom>
        </p:spPr>
      </p:pic>
    </p:spTree>
    <p:extLst>
      <p:ext uri="{BB962C8B-B14F-4D97-AF65-F5344CB8AC3E}">
        <p14:creationId xmlns:p14="http://schemas.microsoft.com/office/powerpoint/2010/main" val="34665379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667000"/>
            <a:ext cx="4572000" cy="1077218"/>
          </a:xfrm>
          <a:prstGeom prst="rect">
            <a:avLst/>
          </a:prstGeom>
        </p:spPr>
        <p:txBody>
          <a:bodyPr>
            <a:spAutoFit/>
          </a:bodyPr>
          <a:lstStyle/>
          <a:p>
            <a:r>
              <a:rPr lang="en-US" sz="3200" dirty="0" err="1">
                <a:solidFill>
                  <a:srgbClr val="F16232"/>
                </a:solidFill>
                <a:latin typeface="Verdana"/>
                <a:cs typeface="Verdana"/>
              </a:rPr>
              <a:t>q</a:t>
            </a:r>
            <a:r>
              <a:rPr lang="en-US" sz="3200" dirty="0" err="1" smtClean="0">
                <a:solidFill>
                  <a:srgbClr val="F16232"/>
                </a:solidFill>
                <a:latin typeface="Verdana"/>
                <a:cs typeface="Verdana"/>
              </a:rPr>
              <a:t>ual·i·ty</a:t>
            </a:r>
            <a:endParaRPr lang="en-US" sz="3200" dirty="0">
              <a:solidFill>
                <a:srgbClr val="F16232"/>
              </a:solidFill>
              <a:latin typeface="Verdana"/>
              <a:cs typeface="Verdana"/>
            </a:endParaRPr>
          </a:p>
          <a:p>
            <a:r>
              <a:rPr lang="en-US" sz="3200" dirty="0" err="1">
                <a:solidFill>
                  <a:srgbClr val="00B0A2"/>
                </a:solidFill>
                <a:latin typeface="Verdana"/>
                <a:cs typeface="Verdana"/>
              </a:rPr>
              <a:t>k</a:t>
            </a:r>
            <a:r>
              <a:rPr lang="en-US" sz="3200" dirty="0" err="1" smtClean="0">
                <a:solidFill>
                  <a:srgbClr val="00B0A2"/>
                </a:solidFill>
                <a:latin typeface="Verdana"/>
                <a:cs typeface="Verdana"/>
              </a:rPr>
              <a:t>wäl-lə-</a:t>
            </a:r>
            <a:r>
              <a:rPr lang="en-US" sz="3200" dirty="0" err="1">
                <a:solidFill>
                  <a:srgbClr val="00B0A2"/>
                </a:solidFill>
                <a:latin typeface="Verdana"/>
                <a:cs typeface="Verdana"/>
              </a:rPr>
              <a:t>tē</a:t>
            </a:r>
            <a:endParaRPr lang="en-US" sz="3200" dirty="0">
              <a:solidFill>
                <a:srgbClr val="00B0A2"/>
              </a:solidFill>
              <a:latin typeface="Verdana"/>
              <a:cs typeface="Verdana"/>
            </a:endParaRPr>
          </a:p>
        </p:txBody>
      </p:sp>
      <p:sp>
        <p:nvSpPr>
          <p:cNvPr id="3" name="Rectangle 2"/>
          <p:cNvSpPr/>
          <p:nvPr/>
        </p:nvSpPr>
        <p:spPr>
          <a:xfrm>
            <a:off x="3352800" y="2667000"/>
            <a:ext cx="5562600" cy="538609"/>
          </a:xfrm>
          <a:prstGeom prst="rect">
            <a:avLst/>
          </a:prstGeom>
        </p:spPr>
        <p:txBody>
          <a:bodyPr wrap="square">
            <a:spAutoFit/>
          </a:bodyPr>
          <a:lstStyle/>
          <a:p>
            <a:r>
              <a:rPr lang="en-US" sz="2400" i="1" dirty="0" smtClean="0">
                <a:solidFill>
                  <a:srgbClr val="4D4D4D"/>
                </a:solidFill>
              </a:rPr>
              <a:t>how </a:t>
            </a:r>
            <a:r>
              <a:rPr lang="en-US" sz="2400" i="1" dirty="0">
                <a:solidFill>
                  <a:srgbClr val="4D4D4D"/>
                </a:solidFill>
              </a:rPr>
              <a:t>good or bad something </a:t>
            </a:r>
            <a:r>
              <a:rPr lang="en-US" sz="2400" i="1" dirty="0" smtClean="0">
                <a:solidFill>
                  <a:srgbClr val="4D4D4D"/>
                </a:solidFill>
              </a:rPr>
              <a:t>is</a:t>
            </a:r>
          </a:p>
          <a:p>
            <a:endParaRPr lang="en-US" sz="500" i="1" dirty="0">
              <a:solidFill>
                <a:srgbClr val="4D4D4D"/>
              </a:solidFill>
            </a:endParaRPr>
          </a:p>
        </p:txBody>
      </p:sp>
    </p:spTree>
    <p:extLst>
      <p:ext uri="{BB962C8B-B14F-4D97-AF65-F5344CB8AC3E}">
        <p14:creationId xmlns:p14="http://schemas.microsoft.com/office/powerpoint/2010/main" val="28875432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prstClr val="black"/>
              <a:srgbClr val="00B0A2">
                <a:tint val="45000"/>
                <a:satMod val="400000"/>
              </a:srgbClr>
            </a:duotone>
            <a:extLst>
              <a:ext uri="{BEBA8EAE-BF5A-486C-A8C5-ECC9F3942E4B}">
                <a14:imgProps xmlns:a14="http://schemas.microsoft.com/office/drawing/2010/main">
                  <a14:imgLayer r:embed="rId4">
                    <a14:imgEffect>
                      <a14:sharpenSoften amount="15000"/>
                    </a14:imgEffect>
                    <a14:imgEffect>
                      <a14:colorTemperature colorTemp="11500"/>
                    </a14:imgEffect>
                    <a14:imgEffect>
                      <a14:saturation sat="400000"/>
                    </a14:imgEffect>
                  </a14:imgLayer>
                </a14:imgProps>
              </a:ext>
            </a:extLst>
          </a:blip>
          <a:stretch>
            <a:fillRect/>
          </a:stretch>
        </p:blipFill>
        <p:spPr>
          <a:xfrm>
            <a:off x="-594264" y="0"/>
            <a:ext cx="10351698" cy="6858000"/>
          </a:xfrm>
          <a:prstGeom prst="rect">
            <a:avLst/>
          </a:prstGeom>
        </p:spPr>
      </p:pic>
    </p:spTree>
    <p:extLst>
      <p:ext uri="{BB962C8B-B14F-4D97-AF65-F5344CB8AC3E}">
        <p14:creationId xmlns:p14="http://schemas.microsoft.com/office/powerpoint/2010/main" val="26671176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flect_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800"/>
            <a:ext cx="9144000" cy="2689412"/>
          </a:xfrm>
          <a:prstGeom prst="rect">
            <a:avLst/>
          </a:prstGeom>
        </p:spPr>
      </p:pic>
    </p:spTree>
    <p:extLst>
      <p:ext uri="{BB962C8B-B14F-4D97-AF65-F5344CB8AC3E}">
        <p14:creationId xmlns:p14="http://schemas.microsoft.com/office/powerpoint/2010/main" val="36204902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rgbClr val="00B0A2">
                <a:tint val="45000"/>
                <a:satMod val="400000"/>
              </a:srgbClr>
            </a:duotone>
          </a:blip>
          <a:stretch>
            <a:fillRect/>
          </a:stretch>
        </p:blipFill>
        <p:spPr>
          <a:xfrm>
            <a:off x="-46757" y="0"/>
            <a:ext cx="9267566" cy="6857999"/>
          </a:xfrm>
          <a:prstGeom prst="rect">
            <a:avLst/>
          </a:prstGeom>
        </p:spPr>
      </p:pic>
    </p:spTree>
    <p:extLst>
      <p:ext uri="{BB962C8B-B14F-4D97-AF65-F5344CB8AC3E}">
        <p14:creationId xmlns:p14="http://schemas.microsoft.com/office/powerpoint/2010/main" val="6696789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667000"/>
            <a:ext cx="4572000" cy="1077218"/>
          </a:xfrm>
          <a:prstGeom prst="rect">
            <a:avLst/>
          </a:prstGeom>
        </p:spPr>
        <p:txBody>
          <a:bodyPr>
            <a:spAutoFit/>
          </a:bodyPr>
          <a:lstStyle/>
          <a:p>
            <a:r>
              <a:rPr lang="en-US" sz="3200" dirty="0" err="1">
                <a:solidFill>
                  <a:srgbClr val="F16232"/>
                </a:solidFill>
                <a:latin typeface="Verdana"/>
                <a:cs typeface="Verdana"/>
              </a:rPr>
              <a:t>mean·ing</a:t>
            </a:r>
            <a:r>
              <a:rPr lang="en-US" sz="3200" dirty="0">
                <a:solidFill>
                  <a:srgbClr val="F16232"/>
                </a:solidFill>
                <a:latin typeface="Verdana"/>
                <a:cs typeface="Verdana"/>
              </a:rPr>
              <a:t> </a:t>
            </a:r>
            <a:endParaRPr lang="en-US" sz="3200" dirty="0" smtClean="0">
              <a:solidFill>
                <a:srgbClr val="F16232"/>
              </a:solidFill>
              <a:latin typeface="Verdana"/>
              <a:cs typeface="Verdana"/>
            </a:endParaRPr>
          </a:p>
          <a:p>
            <a:r>
              <a:rPr lang="en-US" sz="3200" dirty="0" smtClean="0">
                <a:solidFill>
                  <a:srgbClr val="00B0A2"/>
                </a:solidFill>
                <a:latin typeface="Verdana"/>
                <a:cs typeface="Verdana"/>
              </a:rPr>
              <a:t>ˈ</a:t>
            </a:r>
            <a:r>
              <a:rPr lang="en-US" sz="3200" dirty="0" err="1" smtClean="0">
                <a:solidFill>
                  <a:srgbClr val="00B0A2"/>
                </a:solidFill>
                <a:latin typeface="Verdana"/>
                <a:cs typeface="Verdana"/>
              </a:rPr>
              <a:t>mē</a:t>
            </a:r>
            <a:r>
              <a:rPr lang="en-US" sz="3200" dirty="0" err="1">
                <a:solidFill>
                  <a:srgbClr val="00B0A2"/>
                </a:solidFill>
                <a:latin typeface="Verdana"/>
                <a:cs typeface="Verdana"/>
              </a:rPr>
              <a:t>-</a:t>
            </a:r>
            <a:r>
              <a:rPr lang="en-US" sz="3200" dirty="0" err="1" smtClean="0">
                <a:solidFill>
                  <a:srgbClr val="00B0A2"/>
                </a:solidFill>
                <a:latin typeface="Verdana"/>
                <a:cs typeface="Verdana"/>
              </a:rPr>
              <a:t>niŋ</a:t>
            </a:r>
            <a:endParaRPr lang="en-US" sz="3200" dirty="0">
              <a:solidFill>
                <a:srgbClr val="00B0A2"/>
              </a:solidFill>
              <a:latin typeface="Verdana"/>
              <a:cs typeface="Verdana"/>
            </a:endParaRPr>
          </a:p>
        </p:txBody>
      </p:sp>
      <p:sp>
        <p:nvSpPr>
          <p:cNvPr id="4" name="TextBox 3"/>
          <p:cNvSpPr txBox="1"/>
          <p:nvPr/>
        </p:nvSpPr>
        <p:spPr>
          <a:xfrm>
            <a:off x="3276600" y="2685872"/>
            <a:ext cx="5562600" cy="1200328"/>
          </a:xfrm>
          <a:prstGeom prst="rect">
            <a:avLst/>
          </a:prstGeom>
          <a:noFill/>
        </p:spPr>
        <p:txBody>
          <a:bodyPr wrap="square" rtlCol="0">
            <a:spAutoFit/>
          </a:bodyPr>
          <a:lstStyle/>
          <a:p>
            <a:pPr lvl="0"/>
            <a:r>
              <a:rPr lang="en-US" sz="2400" i="1" dirty="0" smtClean="0">
                <a:solidFill>
                  <a:srgbClr val="4D4D4D"/>
                </a:solidFill>
              </a:rPr>
              <a:t>What is expressed, communicated, </a:t>
            </a:r>
            <a:r>
              <a:rPr lang="en-US" sz="2400" i="1" dirty="0">
                <a:solidFill>
                  <a:srgbClr val="4D4D4D"/>
                </a:solidFill>
              </a:rPr>
              <a:t>or </a:t>
            </a:r>
            <a:r>
              <a:rPr lang="en-US" sz="2400" i="1" dirty="0" smtClean="0">
                <a:solidFill>
                  <a:srgbClr val="4D4D4D"/>
                </a:solidFill>
              </a:rPr>
              <a:t>conveyed and what can be inferred from context</a:t>
            </a:r>
            <a:endParaRPr lang="en-US" dirty="0"/>
          </a:p>
        </p:txBody>
      </p:sp>
    </p:spTree>
    <p:extLst>
      <p:ext uri="{BB962C8B-B14F-4D97-AF65-F5344CB8AC3E}">
        <p14:creationId xmlns:p14="http://schemas.microsoft.com/office/powerpoint/2010/main" val="2823415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rgbClr val="00B0A2">
                <a:tint val="45000"/>
                <a:satMod val="400000"/>
              </a:srgbClr>
            </a:duotone>
          </a:blip>
          <a:stretch>
            <a:fillRect/>
          </a:stretch>
        </p:blipFill>
        <p:spPr>
          <a:xfrm>
            <a:off x="0" y="0"/>
            <a:ext cx="10287000" cy="6858000"/>
          </a:xfrm>
          <a:prstGeom prst="rect">
            <a:avLst/>
          </a:prstGeom>
          <a:solidFill>
            <a:srgbClr val="00B0A2">
              <a:alpha val="17000"/>
            </a:srgbClr>
          </a:solidFill>
        </p:spPr>
      </p:pic>
    </p:spTree>
    <p:extLst>
      <p:ext uri="{BB962C8B-B14F-4D97-AF65-F5344CB8AC3E}">
        <p14:creationId xmlns:p14="http://schemas.microsoft.com/office/powerpoint/2010/main" val="16820846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ute_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2800"/>
            <a:ext cx="9144000" cy="2689412"/>
          </a:xfrm>
          <a:prstGeom prst="rect">
            <a:avLst/>
          </a:prstGeom>
        </p:spPr>
      </p:pic>
    </p:spTree>
    <p:extLst>
      <p:ext uri="{BB962C8B-B14F-4D97-AF65-F5344CB8AC3E}">
        <p14:creationId xmlns:p14="http://schemas.microsoft.com/office/powerpoint/2010/main" val="22984002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rgbClr val="00B0A2">
                <a:tint val="45000"/>
                <a:satMod val="400000"/>
              </a:srgbClr>
            </a:duotone>
          </a:blip>
          <a:stretch>
            <a:fillRect/>
          </a:stretch>
        </p:blipFill>
        <p:spPr>
          <a:xfrm>
            <a:off x="7821" y="0"/>
            <a:ext cx="9144000" cy="6858000"/>
          </a:xfrm>
          <a:prstGeom prst="rect">
            <a:avLst/>
          </a:prstGeom>
        </p:spPr>
      </p:pic>
    </p:spTree>
    <p:extLst>
      <p:ext uri="{BB962C8B-B14F-4D97-AF65-F5344CB8AC3E}">
        <p14:creationId xmlns:p14="http://schemas.microsoft.com/office/powerpoint/2010/main" val="41731063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4"/>
          <p:cNvGrpSpPr>
            <a:grpSpLocks/>
          </p:cNvGrpSpPr>
          <p:nvPr/>
        </p:nvGrpSpPr>
        <p:grpSpPr bwMode="auto">
          <a:xfrm>
            <a:off x="1821398" y="3397854"/>
            <a:ext cx="6357533" cy="2377422"/>
            <a:chOff x="25" y="356"/>
            <a:chExt cx="2508" cy="1176"/>
          </a:xfrm>
        </p:grpSpPr>
        <p:sp>
          <p:nvSpPr>
            <p:cNvPr id="43011" name="Rectangle 9"/>
            <p:cNvSpPr>
              <a:spLocks/>
            </p:cNvSpPr>
            <p:nvPr/>
          </p:nvSpPr>
          <p:spPr bwMode="auto">
            <a:xfrm>
              <a:off x="37" y="356"/>
              <a:ext cx="2496"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spAutoFit/>
            </a:bodyPr>
            <a:lstStyle/>
            <a:p>
              <a:pPr algn="l"/>
              <a:r>
                <a:rPr lang="en-US" sz="1600" dirty="0">
                  <a:solidFill>
                    <a:srgbClr val="4D4D4D"/>
                  </a:solidFill>
                  <a:latin typeface="Verdana" charset="0"/>
                  <a:ea typeface="ＭＳ Ｐゴシック" charset="0"/>
                  <a:cs typeface="ＭＳ Ｐゴシック" charset="0"/>
                  <a:sym typeface="Verdana Bold" charset="0"/>
                </a:rPr>
                <a:t>Anne E </a:t>
              </a:r>
              <a:r>
                <a:rPr lang="en-US" sz="1600" dirty="0" smtClean="0">
                  <a:solidFill>
                    <a:srgbClr val="4D4D4D"/>
                  </a:solidFill>
                  <a:latin typeface="Verdana" charset="0"/>
                  <a:ea typeface="ＭＳ Ｐゴシック" charset="0"/>
                  <a:cs typeface="ＭＳ Ｐゴシック" charset="0"/>
                  <a:sym typeface="Verdana Bold" charset="0"/>
                </a:rPr>
                <a:t>Dougherty</a:t>
              </a:r>
              <a:r>
                <a:rPr lang="en-US" sz="1600" dirty="0" smtClean="0">
                  <a:solidFill>
                    <a:srgbClr val="4D4D4D"/>
                  </a:solidFill>
                  <a:latin typeface="Verdana" charset="0"/>
                  <a:ea typeface="ＭＳ Ｐゴシック" charset="0"/>
                  <a:cs typeface="ＭＳ Ｐゴシック" charset="0"/>
                  <a:sym typeface="DINOT" charset="0"/>
                </a:rPr>
                <a:t>, </a:t>
              </a:r>
              <a:r>
                <a:rPr lang="en-US" sz="1600" dirty="0" smtClean="0">
                  <a:solidFill>
                    <a:srgbClr val="4D4D4D"/>
                  </a:solidFill>
                  <a:latin typeface="Verdana" charset="0"/>
                  <a:ea typeface="ＭＳ Ｐゴシック" charset="0"/>
                  <a:cs typeface="ＭＳ Ｐゴシック" charset="0"/>
                  <a:sym typeface="Verdana" charset="0"/>
                </a:rPr>
                <a:t>Founding </a:t>
              </a:r>
              <a:r>
                <a:rPr lang="en-US" sz="1600" dirty="0">
                  <a:solidFill>
                    <a:srgbClr val="4D4D4D"/>
                  </a:solidFill>
                  <a:latin typeface="Verdana" charset="0"/>
                  <a:ea typeface="ＭＳ Ｐゴシック" charset="0"/>
                  <a:cs typeface="ＭＳ Ｐゴシック" charset="0"/>
                  <a:sym typeface="Verdana" charset="0"/>
                </a:rPr>
                <a:t>Advisor</a:t>
              </a:r>
              <a:endParaRPr lang="en-US" sz="1600" dirty="0">
                <a:solidFill>
                  <a:srgbClr val="4D4D4D"/>
                </a:solidFill>
                <a:latin typeface="Verdana" charset="0"/>
                <a:ea typeface="ＭＳ Ｐゴシック" charset="0"/>
                <a:cs typeface="ＭＳ Ｐゴシック" charset="0"/>
                <a:sym typeface="Arial" charset="0"/>
              </a:endParaRPr>
            </a:p>
            <a:p>
              <a:pPr algn="l"/>
              <a:endParaRPr lang="en-US" sz="1600" dirty="0" smtClean="0">
                <a:solidFill>
                  <a:srgbClr val="4D4D4D"/>
                </a:solidFill>
                <a:latin typeface="Verdana" charset="0"/>
                <a:ea typeface="ＭＳ Ｐゴシック" charset="0"/>
                <a:cs typeface="ＭＳ Ｐゴシック" charset="0"/>
                <a:sym typeface="Arial" charset="0"/>
              </a:endParaRPr>
            </a:p>
            <a:p>
              <a:pPr algn="l"/>
              <a:r>
                <a:rPr lang="en-US" sz="1600" dirty="0" smtClean="0">
                  <a:solidFill>
                    <a:srgbClr val="4D4D4D"/>
                  </a:solidFill>
                  <a:latin typeface="Verdana" charset="0"/>
                  <a:ea typeface="ＭＳ Ｐゴシック" charset="0"/>
                  <a:cs typeface="ＭＳ Ｐゴシック" charset="0"/>
                  <a:sym typeface="Verdana" charset="0"/>
                </a:rPr>
                <a:t>m: 608 </a:t>
              </a:r>
              <a:r>
                <a:rPr lang="en-US" sz="1600" dirty="0">
                  <a:solidFill>
                    <a:srgbClr val="4D4D4D"/>
                  </a:solidFill>
                  <a:latin typeface="Verdana" charset="0"/>
                  <a:ea typeface="ＭＳ Ｐゴシック" charset="0"/>
                  <a:cs typeface="ＭＳ Ｐゴシック" charset="0"/>
                  <a:sym typeface="Verdana" charset="0"/>
                </a:rPr>
                <a:t>561 2019</a:t>
              </a:r>
              <a:endParaRPr lang="en-US" sz="1600" dirty="0">
                <a:solidFill>
                  <a:srgbClr val="4D4D4D"/>
                </a:solidFill>
                <a:latin typeface="Verdana" charset="0"/>
                <a:ea typeface="ＭＳ Ｐゴシック" charset="0"/>
                <a:cs typeface="ＭＳ Ｐゴシック" charset="0"/>
                <a:sym typeface="DINOT" charset="0"/>
              </a:endParaRPr>
            </a:p>
            <a:p>
              <a:pPr algn="l"/>
              <a:r>
                <a:rPr lang="en-US" sz="1600" dirty="0">
                  <a:solidFill>
                    <a:srgbClr val="4D4D4D"/>
                  </a:solidFill>
                  <a:latin typeface="Verdana" charset="0"/>
                  <a:ea typeface="ＭＳ Ｐゴシック" charset="0"/>
                  <a:cs typeface="ＭＳ Ｐゴシック" charset="0"/>
                  <a:sym typeface="Verdana" charset="0"/>
                </a:rPr>
                <a:t>e: </a:t>
              </a:r>
              <a:r>
                <a:rPr lang="en-US" sz="1600" dirty="0" err="1">
                  <a:solidFill>
                    <a:srgbClr val="4D4D4D"/>
                  </a:solidFill>
                  <a:latin typeface="Verdana" charset="0"/>
                  <a:ea typeface="ＭＳ Ｐゴシック" charset="0"/>
                  <a:cs typeface="ＭＳ Ｐゴシック" charset="0"/>
                  <a:sym typeface="Verdana" charset="0"/>
                </a:rPr>
                <a:t>anne@</a:t>
              </a:r>
              <a:r>
                <a:rPr lang="en-US" sz="1600" dirty="0" err="1" smtClean="0">
                  <a:solidFill>
                    <a:srgbClr val="4D4D4D"/>
                  </a:solidFill>
                  <a:latin typeface="Verdana" charset="0"/>
                  <a:ea typeface="ＭＳ Ｐゴシック" charset="0"/>
                  <a:cs typeface="ＭＳ Ｐゴシック" charset="0"/>
                  <a:sym typeface="Verdana" charset="0"/>
                </a:rPr>
                <a:t>illumeadvising.com</a:t>
              </a:r>
              <a:endParaRPr lang="en-US" sz="1600" dirty="0">
                <a:solidFill>
                  <a:srgbClr val="4D4D4D"/>
                </a:solidFill>
                <a:latin typeface="Verdana" charset="0"/>
                <a:ea typeface="ＭＳ Ｐゴシック" charset="0"/>
                <a:cs typeface="ＭＳ Ｐゴシック" charset="0"/>
                <a:sym typeface="Verdana" charset="0"/>
              </a:endParaRPr>
            </a:p>
          </p:txBody>
        </p:sp>
        <p:pic>
          <p:nvPicPr>
            <p:cNvPr id="4301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 y="1127"/>
              <a:ext cx="15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30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 y="1367"/>
              <a:ext cx="20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3014" name="Rectangle 12"/>
            <p:cNvSpPr>
              <a:spLocks/>
            </p:cNvSpPr>
            <p:nvPr/>
          </p:nvSpPr>
          <p:spPr bwMode="auto">
            <a:xfrm>
              <a:off x="302" y="1367"/>
              <a:ext cx="52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600" dirty="0">
                  <a:solidFill>
                    <a:srgbClr val="343434"/>
                  </a:solidFill>
                  <a:latin typeface="Verdana" charset="0"/>
                  <a:ea typeface="ＭＳ Ｐゴシック" charset="0"/>
                  <a:cs typeface="ＭＳ Ｐゴシック" charset="0"/>
                  <a:sym typeface="DINOT" charset="0"/>
                </a:rPr>
                <a:t>@</a:t>
              </a:r>
              <a:r>
                <a:rPr lang="en-US" sz="1600" dirty="0" err="1">
                  <a:solidFill>
                    <a:srgbClr val="343434"/>
                  </a:solidFill>
                  <a:latin typeface="Verdana" charset="0"/>
                  <a:ea typeface="ＭＳ Ｐゴシック" charset="0"/>
                  <a:cs typeface="ＭＳ Ｐゴシック" charset="0"/>
                  <a:sym typeface="DINOT" charset="0"/>
                </a:rPr>
                <a:t>anneillume</a:t>
              </a:r>
              <a:endParaRPr lang="en-US" sz="1600" dirty="0">
                <a:solidFill>
                  <a:srgbClr val="343434"/>
                </a:solidFill>
                <a:latin typeface="Verdana" charset="0"/>
                <a:ea typeface="ＭＳ Ｐゴシック" charset="0"/>
                <a:cs typeface="ＭＳ Ｐゴシック" charset="0"/>
                <a:sym typeface="DINOT" charset="0"/>
              </a:endParaRPr>
            </a:p>
          </p:txBody>
        </p:sp>
        <p:sp>
          <p:nvSpPr>
            <p:cNvPr id="43015" name="Rectangle 13"/>
            <p:cNvSpPr>
              <a:spLocks/>
            </p:cNvSpPr>
            <p:nvPr/>
          </p:nvSpPr>
          <p:spPr bwMode="auto">
            <a:xfrm>
              <a:off x="291" y="1127"/>
              <a:ext cx="49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600" dirty="0">
                  <a:solidFill>
                    <a:srgbClr val="343434"/>
                  </a:solidFill>
                  <a:latin typeface="Verdana" charset="0"/>
                  <a:ea typeface="ＭＳ Ｐゴシック" charset="0"/>
                  <a:cs typeface="ＭＳ Ｐゴシック" charset="0"/>
                  <a:sym typeface="DINOT" charset="0"/>
                </a:rPr>
                <a:t>Anne Illume</a:t>
              </a:r>
            </a:p>
          </p:txBody>
        </p:sp>
      </p:grpSp>
      <p:pic>
        <p:nvPicPr>
          <p:cNvPr id="43010" name="Picture 22" descr="Illume_logo_blac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7835" y="1004086"/>
            <a:ext cx="6190506"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20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135" y="355956"/>
            <a:ext cx="6436754" cy="1323439"/>
          </a:xfrm>
          <a:prstGeom prst="rect">
            <a:avLst/>
          </a:prstGeom>
          <a:noFill/>
        </p:spPr>
        <p:txBody>
          <a:bodyPr wrap="square" rtlCol="0">
            <a:spAutoFit/>
          </a:bodyPr>
          <a:lstStyle/>
          <a:p>
            <a:r>
              <a:rPr lang="en-US" sz="8000" b="1" dirty="0" smtClean="0">
                <a:ln w="19050" cmpd="sng">
                  <a:solidFill>
                    <a:srgbClr val="00B0A2"/>
                  </a:solidFill>
                  <a:prstDash val="solid"/>
                </a:ln>
                <a:solidFill>
                  <a:srgbClr val="00B0A2"/>
                </a:solidFill>
                <a:effectLst>
                  <a:reflection stA="22000" dist="25400" dir="5400000" sy="-100000" algn="bl" rotWithShape="0"/>
                </a:effectLst>
                <a:latin typeface="Verdana"/>
                <a:cs typeface="Verdana"/>
              </a:rPr>
              <a:t>mega</a:t>
            </a:r>
            <a:endParaRPr lang="en-US" sz="8000" b="1" dirty="0">
              <a:ln w="19050" cmpd="sng">
                <a:solidFill>
                  <a:srgbClr val="00B0A2"/>
                </a:solidFill>
                <a:prstDash val="solid"/>
              </a:ln>
              <a:solidFill>
                <a:srgbClr val="00B0A2"/>
              </a:solidFill>
              <a:effectLst>
                <a:reflection stA="22000" dist="25400" dir="5400000" sy="-100000" algn="bl" rotWithShape="0"/>
              </a:effectLst>
              <a:latin typeface="Verdana"/>
              <a:cs typeface="Verdana"/>
            </a:endParaRPr>
          </a:p>
        </p:txBody>
      </p:sp>
      <p:sp>
        <p:nvSpPr>
          <p:cNvPr id="5" name="TextBox 4"/>
          <p:cNvSpPr txBox="1"/>
          <p:nvPr/>
        </p:nvSpPr>
        <p:spPr>
          <a:xfrm>
            <a:off x="497446" y="4648200"/>
            <a:ext cx="6436754" cy="1323439"/>
          </a:xfrm>
          <a:prstGeom prst="rect">
            <a:avLst/>
          </a:prstGeom>
          <a:noFill/>
        </p:spPr>
        <p:txBody>
          <a:bodyPr wrap="square" rtlCol="0">
            <a:spAutoFit/>
          </a:bodyPr>
          <a:lstStyle/>
          <a:p>
            <a:r>
              <a:rPr lang="en-US" sz="8000" b="1" dirty="0" err="1" smtClean="0">
                <a:ln w="19050" cmpd="sng">
                  <a:solidFill>
                    <a:srgbClr val="00B0A2"/>
                  </a:solidFill>
                  <a:prstDash val="solid"/>
                </a:ln>
                <a:solidFill>
                  <a:srgbClr val="00B0A2"/>
                </a:solidFill>
                <a:effectLst>
                  <a:reflection stA="22000" dist="25400" dir="5400000" sy="-100000" algn="bl" rotWithShape="0"/>
                </a:effectLst>
                <a:latin typeface="Verdana"/>
                <a:cs typeface="Verdana"/>
              </a:rPr>
              <a:t>tera</a:t>
            </a:r>
            <a:endParaRPr lang="en-US" sz="8000" b="1" dirty="0">
              <a:ln w="19050" cmpd="sng">
                <a:solidFill>
                  <a:srgbClr val="00B0A2"/>
                </a:solidFill>
                <a:prstDash val="solid"/>
              </a:ln>
              <a:solidFill>
                <a:srgbClr val="00B0A2"/>
              </a:solidFill>
              <a:effectLst>
                <a:reflection stA="22000" dist="25400" dir="5400000" sy="-100000" algn="bl" rotWithShape="0"/>
              </a:effectLst>
              <a:latin typeface="Verdana"/>
              <a:cs typeface="Verdana"/>
            </a:endParaRPr>
          </a:p>
        </p:txBody>
      </p:sp>
      <p:sp>
        <p:nvSpPr>
          <p:cNvPr id="6" name="TextBox 5"/>
          <p:cNvSpPr txBox="1"/>
          <p:nvPr/>
        </p:nvSpPr>
        <p:spPr>
          <a:xfrm>
            <a:off x="5755246" y="381000"/>
            <a:ext cx="6436754" cy="1323439"/>
          </a:xfrm>
          <a:prstGeom prst="rect">
            <a:avLst/>
          </a:prstGeom>
          <a:noFill/>
        </p:spPr>
        <p:txBody>
          <a:bodyPr wrap="square" rtlCol="0">
            <a:spAutoFit/>
          </a:bodyPr>
          <a:lstStyle>
            <a:defPPr>
              <a:defRPr lang="en-US"/>
            </a:defPPr>
            <a:lvl1pPr>
              <a:defRPr sz="8000" b="1">
                <a:ln w="19050" cmpd="sng">
                  <a:solidFill>
                    <a:srgbClr val="00B0A2"/>
                  </a:solidFill>
                  <a:prstDash val="solid"/>
                </a:ln>
                <a:solidFill>
                  <a:srgbClr val="00B0A2"/>
                </a:solidFill>
                <a:effectLst>
                  <a:reflection stA="22000" dist="25400" dir="5400000" sy="-100000" algn="bl" rotWithShape="0"/>
                </a:effectLst>
                <a:latin typeface="Verdana"/>
                <a:cs typeface="Verdana"/>
              </a:defRPr>
            </a:lvl1pPr>
          </a:lstStyle>
          <a:p>
            <a:r>
              <a:rPr lang="en-US" dirty="0" err="1"/>
              <a:t>giga</a:t>
            </a:r>
            <a:endParaRPr lang="en-US" dirty="0"/>
          </a:p>
        </p:txBody>
      </p:sp>
      <p:sp>
        <p:nvSpPr>
          <p:cNvPr id="7" name="TextBox 6"/>
          <p:cNvSpPr txBox="1"/>
          <p:nvPr/>
        </p:nvSpPr>
        <p:spPr>
          <a:xfrm>
            <a:off x="5715000" y="4648200"/>
            <a:ext cx="6436754" cy="1323439"/>
          </a:xfrm>
          <a:prstGeom prst="rect">
            <a:avLst/>
          </a:prstGeom>
          <a:noFill/>
        </p:spPr>
        <p:txBody>
          <a:bodyPr wrap="square" rtlCol="0">
            <a:spAutoFit/>
          </a:bodyPr>
          <a:lstStyle/>
          <a:p>
            <a:r>
              <a:rPr lang="en-US" sz="8000" b="1" dirty="0" err="1">
                <a:ln w="19050" cmpd="sng">
                  <a:solidFill>
                    <a:srgbClr val="00B0A2"/>
                  </a:solidFill>
                  <a:prstDash val="solid"/>
                </a:ln>
                <a:solidFill>
                  <a:srgbClr val="00B0A2"/>
                </a:solidFill>
                <a:effectLst>
                  <a:reflection stA="22000" dist="25400" dir="5400000" sy="-100000" algn="bl" rotWithShape="0"/>
                </a:effectLst>
                <a:latin typeface="Verdana"/>
                <a:cs typeface="Verdana"/>
              </a:rPr>
              <a:t>peta</a:t>
            </a:r>
            <a:endParaRPr lang="en-US" sz="8000" b="1" dirty="0">
              <a:ln w="19050" cmpd="sng">
                <a:solidFill>
                  <a:srgbClr val="00B0A2"/>
                </a:solidFill>
                <a:prstDash val="solid"/>
              </a:ln>
              <a:solidFill>
                <a:srgbClr val="00B0A2"/>
              </a:solidFill>
              <a:effectLst>
                <a:reflection stA="22000" dist="25400" dir="5400000" sy="-100000" algn="bl" rotWithShape="0"/>
              </a:effectLst>
              <a:latin typeface="Verdana"/>
              <a:cs typeface="Verdana"/>
            </a:endParaRPr>
          </a:p>
        </p:txBody>
      </p:sp>
      <p:sp>
        <p:nvSpPr>
          <p:cNvPr id="8" name="TextBox 7"/>
          <p:cNvSpPr txBox="1"/>
          <p:nvPr/>
        </p:nvSpPr>
        <p:spPr>
          <a:xfrm>
            <a:off x="696413" y="2266657"/>
            <a:ext cx="7455850" cy="1938992"/>
          </a:xfrm>
          <a:prstGeom prst="rect">
            <a:avLst/>
          </a:prstGeom>
          <a:noFill/>
        </p:spPr>
        <p:txBody>
          <a:bodyPr wrap="square" rtlCol="0">
            <a:spAutoFit/>
          </a:bodyPr>
          <a:lstStyle/>
          <a:p>
            <a:pPr algn="ctr"/>
            <a:r>
              <a:rPr lang="en-US" sz="1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rPr>
              <a:t>bytes</a:t>
            </a:r>
            <a:endParaRPr lang="en-US" sz="1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cs typeface="Verdana"/>
            </a:endParaRPr>
          </a:p>
        </p:txBody>
      </p:sp>
    </p:spTree>
    <p:extLst>
      <p:ext uri="{BB962C8B-B14F-4D97-AF65-F5344CB8AC3E}">
        <p14:creationId xmlns:p14="http://schemas.microsoft.com/office/powerpoint/2010/main" val="2622887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667000"/>
            <a:ext cx="4572000" cy="1077218"/>
          </a:xfrm>
          <a:prstGeom prst="rect">
            <a:avLst/>
          </a:prstGeom>
        </p:spPr>
        <p:txBody>
          <a:bodyPr>
            <a:spAutoFit/>
          </a:bodyPr>
          <a:lstStyle/>
          <a:p>
            <a:r>
              <a:rPr lang="en-US" sz="3200" dirty="0" err="1">
                <a:solidFill>
                  <a:srgbClr val="F16232"/>
                </a:solidFill>
                <a:latin typeface="Verdana"/>
                <a:cs typeface="Verdana"/>
              </a:rPr>
              <a:t>quan·ti·fy</a:t>
            </a:r>
            <a:endParaRPr lang="en-US" sz="3200" dirty="0">
              <a:solidFill>
                <a:srgbClr val="F16232"/>
              </a:solidFill>
              <a:latin typeface="Verdana"/>
              <a:cs typeface="Verdana"/>
            </a:endParaRPr>
          </a:p>
          <a:p>
            <a:r>
              <a:rPr lang="en-US" sz="3200" dirty="0" err="1">
                <a:solidFill>
                  <a:srgbClr val="00B0A2"/>
                </a:solidFill>
                <a:latin typeface="Verdana"/>
                <a:cs typeface="Verdana"/>
              </a:rPr>
              <a:t>k</a:t>
            </a:r>
            <a:r>
              <a:rPr lang="en-US" sz="3200" dirty="0" err="1" smtClean="0">
                <a:solidFill>
                  <a:srgbClr val="00B0A2"/>
                </a:solidFill>
                <a:latin typeface="Verdana"/>
                <a:cs typeface="Verdana"/>
              </a:rPr>
              <a:t>wäntə</a:t>
            </a:r>
            <a:r>
              <a:rPr lang="en-US" sz="3200" dirty="0" smtClean="0">
                <a:solidFill>
                  <a:srgbClr val="00B0A2"/>
                </a:solidFill>
                <a:latin typeface="Verdana"/>
                <a:cs typeface="Verdana"/>
              </a:rPr>
              <a:t> </a:t>
            </a:r>
            <a:r>
              <a:rPr lang="en-US" sz="3200" dirty="0" err="1" smtClean="0">
                <a:solidFill>
                  <a:srgbClr val="00B0A2"/>
                </a:solidFill>
                <a:latin typeface="Verdana"/>
                <a:cs typeface="Verdana"/>
              </a:rPr>
              <a:t>fī</a:t>
            </a:r>
            <a:endParaRPr lang="en-US" sz="3200" dirty="0">
              <a:solidFill>
                <a:srgbClr val="00B0A2"/>
              </a:solidFill>
              <a:latin typeface="Verdana"/>
              <a:cs typeface="Verdana"/>
            </a:endParaRPr>
          </a:p>
        </p:txBody>
      </p:sp>
      <p:sp>
        <p:nvSpPr>
          <p:cNvPr id="3" name="Rectangle 2"/>
          <p:cNvSpPr/>
          <p:nvPr/>
        </p:nvSpPr>
        <p:spPr>
          <a:xfrm>
            <a:off x="3276600" y="2750403"/>
            <a:ext cx="5562600" cy="830997"/>
          </a:xfrm>
          <a:prstGeom prst="rect">
            <a:avLst/>
          </a:prstGeom>
        </p:spPr>
        <p:txBody>
          <a:bodyPr wrap="square">
            <a:spAutoFit/>
          </a:bodyPr>
          <a:lstStyle/>
          <a:p>
            <a:r>
              <a:rPr lang="en-US" sz="2400" i="1" dirty="0">
                <a:solidFill>
                  <a:srgbClr val="4D4D4D"/>
                </a:solidFill>
              </a:rPr>
              <a:t>the act of counting and measuring </a:t>
            </a:r>
            <a:r>
              <a:rPr lang="en-US" sz="2400" i="1" dirty="0" smtClean="0">
                <a:solidFill>
                  <a:srgbClr val="4D4D4D"/>
                </a:solidFill>
              </a:rPr>
              <a:t>human observations </a:t>
            </a:r>
            <a:r>
              <a:rPr lang="en-US" sz="2400" i="1" dirty="0">
                <a:solidFill>
                  <a:srgbClr val="4D4D4D"/>
                </a:solidFill>
              </a:rPr>
              <a:t>and experiences into </a:t>
            </a:r>
            <a:r>
              <a:rPr lang="en-US" sz="2400" i="1" dirty="0" smtClean="0">
                <a:solidFill>
                  <a:srgbClr val="4D4D4D"/>
                </a:solidFill>
              </a:rPr>
              <a:t>numbers</a:t>
            </a:r>
            <a:endParaRPr lang="en-US" sz="2400" i="1" dirty="0">
              <a:solidFill>
                <a:srgbClr val="4D4D4D"/>
              </a:solidFill>
            </a:endParaRPr>
          </a:p>
        </p:txBody>
      </p:sp>
    </p:spTree>
    <p:extLst>
      <p:ext uri="{BB962C8B-B14F-4D97-AF65-F5344CB8AC3E}">
        <p14:creationId xmlns:p14="http://schemas.microsoft.com/office/powerpoint/2010/main" val="11972392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cover_b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5987"/>
            <a:ext cx="9144000" cy="2689411"/>
          </a:xfrm>
          <a:prstGeom prst="rect">
            <a:avLst/>
          </a:prstGeom>
        </p:spPr>
      </p:pic>
    </p:spTree>
    <p:extLst>
      <p:ext uri="{BB962C8B-B14F-4D97-AF65-F5344CB8AC3E}">
        <p14:creationId xmlns:p14="http://schemas.microsoft.com/office/powerpoint/2010/main" val="38401757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436115"/>
            <a:ext cx="1906760" cy="1925828"/>
          </a:xfrm>
          <a:prstGeom prst="rect">
            <a:avLst/>
          </a:prstGeom>
        </p:spPr>
      </p:pic>
      <p:pic>
        <p:nvPicPr>
          <p:cNvPr id="6" name="Picture 5"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273157"/>
            <a:ext cx="990600" cy="1000506"/>
          </a:xfrm>
          <a:prstGeom prst="rect">
            <a:avLst/>
          </a:prstGeom>
        </p:spPr>
      </p:pic>
      <p:pic>
        <p:nvPicPr>
          <p:cNvPr id="7" name="Picture 6"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65752">
            <a:off x="1747061" y="3820904"/>
            <a:ext cx="990600" cy="1000506"/>
          </a:xfrm>
          <a:prstGeom prst="rect">
            <a:avLst/>
          </a:prstGeom>
        </p:spPr>
      </p:pic>
      <p:pic>
        <p:nvPicPr>
          <p:cNvPr id="9" name="Picture 8"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111357"/>
            <a:ext cx="990600" cy="1000506"/>
          </a:xfrm>
          <a:prstGeom prst="rect">
            <a:avLst/>
          </a:prstGeom>
        </p:spPr>
      </p:pic>
      <p:pic>
        <p:nvPicPr>
          <p:cNvPr id="10" name="Picture 9"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28187">
            <a:off x="5801788" y="4607967"/>
            <a:ext cx="990600" cy="1000506"/>
          </a:xfrm>
          <a:prstGeom prst="rect">
            <a:avLst/>
          </a:prstGeom>
        </p:spPr>
      </p:pic>
      <p:pic>
        <p:nvPicPr>
          <p:cNvPr id="11" name="Picture 10"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63432">
            <a:off x="2732612" y="671640"/>
            <a:ext cx="990600" cy="1000506"/>
          </a:xfrm>
          <a:prstGeom prst="rect">
            <a:avLst/>
          </a:prstGeom>
        </p:spPr>
      </p:pic>
      <p:pic>
        <p:nvPicPr>
          <p:cNvPr id="12" name="Picture 11"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2375">
            <a:off x="4381164" y="512590"/>
            <a:ext cx="990600" cy="1000506"/>
          </a:xfrm>
          <a:prstGeom prst="rect">
            <a:avLst/>
          </a:prstGeom>
        </p:spPr>
      </p:pic>
      <p:pic>
        <p:nvPicPr>
          <p:cNvPr id="13" name="Picture 12"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19829">
            <a:off x="4304964" y="5370950"/>
            <a:ext cx="990600" cy="1000506"/>
          </a:xfrm>
          <a:prstGeom prst="rect">
            <a:avLst/>
          </a:prstGeom>
        </p:spPr>
      </p:pic>
      <p:pic>
        <p:nvPicPr>
          <p:cNvPr id="14" name="Picture 13"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7450">
            <a:off x="6438899" y="2981661"/>
            <a:ext cx="990600" cy="1000506"/>
          </a:xfrm>
          <a:prstGeom prst="rect">
            <a:avLst/>
          </a:prstGeom>
        </p:spPr>
      </p:pic>
      <p:pic>
        <p:nvPicPr>
          <p:cNvPr id="15" name="Picture 14" descr="sparkicon_whiteglow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41034">
            <a:off x="2844674" y="4951975"/>
            <a:ext cx="990600" cy="1000506"/>
          </a:xfrm>
          <a:prstGeom prst="rect">
            <a:avLst/>
          </a:prstGeom>
        </p:spPr>
      </p:pic>
    </p:spTree>
    <p:extLst>
      <p:ext uri="{BB962C8B-B14F-4D97-AF65-F5344CB8AC3E}">
        <p14:creationId xmlns:p14="http://schemas.microsoft.com/office/powerpoint/2010/main" val="2783726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dict_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2800"/>
            <a:ext cx="9144000" cy="2689412"/>
          </a:xfrm>
          <a:prstGeom prst="rect">
            <a:avLst/>
          </a:prstGeom>
        </p:spPr>
      </p:pic>
    </p:spTree>
    <p:extLst>
      <p:ext uri="{BB962C8B-B14F-4D97-AF65-F5344CB8AC3E}">
        <p14:creationId xmlns:p14="http://schemas.microsoft.com/office/powerpoint/2010/main" val="3931930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rgbClr val="00B0A2">
                <a:tint val="45000"/>
                <a:satMod val="400000"/>
              </a:srgbClr>
            </a:duotone>
          </a:blip>
          <a:stretch>
            <a:fillRect/>
          </a:stretch>
        </p:blipFill>
        <p:spPr>
          <a:xfrm>
            <a:off x="-3200400" y="-28981"/>
            <a:ext cx="23042876" cy="6858000"/>
          </a:xfrm>
          <a:prstGeom prst="rect">
            <a:avLst/>
          </a:prstGeom>
        </p:spPr>
      </p:pic>
    </p:spTree>
    <p:extLst>
      <p:ext uri="{BB962C8B-B14F-4D97-AF65-F5344CB8AC3E}">
        <p14:creationId xmlns:p14="http://schemas.microsoft.com/office/powerpoint/2010/main" val="18606809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0"/>
            <a:ext cx="8915400" cy="3170099"/>
          </a:xfrm>
          <a:prstGeom prst="rect">
            <a:avLst/>
          </a:prstGeom>
          <a:noFill/>
        </p:spPr>
        <p:txBody>
          <a:bodyPr wrap="square" rtlCol="0">
            <a:spAutoFit/>
          </a:bodyPr>
          <a:lstStyle/>
          <a:p>
            <a:pPr algn="ctr"/>
            <a:r>
              <a:rPr lang="en-US" sz="20000" dirty="0" smtClean="0">
                <a:solidFill>
                  <a:srgbClr val="00B0A2"/>
                </a:solidFill>
              </a:rPr>
              <a:t> 1:1000 </a:t>
            </a:r>
            <a:endParaRPr lang="en-US" sz="20000" dirty="0">
              <a:solidFill>
                <a:srgbClr val="00B0A2"/>
              </a:solidFill>
            </a:endParaRPr>
          </a:p>
        </p:txBody>
      </p:sp>
      <p:sp>
        <p:nvSpPr>
          <p:cNvPr id="3" name="TextBox 2"/>
          <p:cNvSpPr txBox="1"/>
          <p:nvPr/>
        </p:nvSpPr>
        <p:spPr>
          <a:xfrm>
            <a:off x="0" y="1524000"/>
            <a:ext cx="8915400" cy="3170099"/>
          </a:xfrm>
          <a:prstGeom prst="rect">
            <a:avLst/>
          </a:prstGeom>
          <a:noFill/>
        </p:spPr>
        <p:txBody>
          <a:bodyPr wrap="square" rtlCol="0">
            <a:spAutoFit/>
          </a:bodyPr>
          <a:lstStyle/>
          <a:p>
            <a:pPr algn="ctr"/>
            <a:r>
              <a:rPr lang="en-US" sz="20000" dirty="0" smtClean="0">
                <a:solidFill>
                  <a:srgbClr val="00B0A2"/>
                </a:solidFill>
              </a:rPr>
              <a:t> 1:100 </a:t>
            </a:r>
            <a:endParaRPr lang="en-US" sz="20000" dirty="0">
              <a:solidFill>
                <a:srgbClr val="00B0A2"/>
              </a:solidFill>
            </a:endParaRPr>
          </a:p>
        </p:txBody>
      </p:sp>
      <p:sp>
        <p:nvSpPr>
          <p:cNvPr id="4" name="TextBox 3"/>
          <p:cNvSpPr txBox="1"/>
          <p:nvPr/>
        </p:nvSpPr>
        <p:spPr>
          <a:xfrm>
            <a:off x="152400" y="1554301"/>
            <a:ext cx="8915400" cy="3170099"/>
          </a:xfrm>
          <a:prstGeom prst="rect">
            <a:avLst/>
          </a:prstGeom>
          <a:noFill/>
        </p:spPr>
        <p:txBody>
          <a:bodyPr wrap="square" rtlCol="0">
            <a:spAutoFit/>
          </a:bodyPr>
          <a:lstStyle/>
          <a:p>
            <a:pPr algn="ctr"/>
            <a:r>
              <a:rPr lang="en-US" sz="20000" dirty="0" smtClean="0">
                <a:solidFill>
                  <a:srgbClr val="00B0A2"/>
                </a:solidFill>
              </a:rPr>
              <a:t> 1:10 </a:t>
            </a:r>
            <a:endParaRPr lang="en-US" sz="20000" dirty="0">
              <a:solidFill>
                <a:srgbClr val="00B0A2"/>
              </a:solidFill>
            </a:endParaRPr>
          </a:p>
        </p:txBody>
      </p:sp>
    </p:spTree>
    <p:extLst>
      <p:ext uri="{BB962C8B-B14F-4D97-AF65-F5344CB8AC3E}">
        <p14:creationId xmlns:p14="http://schemas.microsoft.com/office/powerpoint/2010/main" val="2892596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0"/>
            <a:ext cx="8915400" cy="3170099"/>
          </a:xfrm>
          <a:prstGeom prst="rect">
            <a:avLst/>
          </a:prstGeom>
          <a:noFill/>
        </p:spPr>
        <p:txBody>
          <a:bodyPr wrap="square" rtlCol="0">
            <a:spAutoFit/>
          </a:bodyPr>
          <a:lstStyle/>
          <a:p>
            <a:pPr algn="ctr"/>
            <a:r>
              <a:rPr lang="en-US" sz="20000" dirty="0" smtClean="0">
                <a:solidFill>
                  <a:srgbClr val="00B0A2"/>
                </a:solidFill>
              </a:rPr>
              <a:t> 0 , 1 </a:t>
            </a:r>
            <a:endParaRPr lang="en-US" sz="20000" dirty="0">
              <a:solidFill>
                <a:srgbClr val="00B0A2"/>
              </a:solidFill>
            </a:endParaRPr>
          </a:p>
        </p:txBody>
      </p:sp>
    </p:spTree>
    <p:extLst>
      <p:ext uri="{BB962C8B-B14F-4D97-AF65-F5344CB8AC3E}">
        <p14:creationId xmlns:p14="http://schemas.microsoft.com/office/powerpoint/2010/main" val="32109819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2096</TotalTime>
  <Words>249</Words>
  <Application>Microsoft Macintosh PowerPoint</Application>
  <PresentationFormat>On-screen Show (4:3)</PresentationFormat>
  <Paragraphs>35</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Illume Advising,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Dougherty</dc:creator>
  <cp:lastModifiedBy>Sara Van de Grift</cp:lastModifiedBy>
  <cp:revision>30</cp:revision>
  <dcterms:created xsi:type="dcterms:W3CDTF">2013-11-14T20:21:34Z</dcterms:created>
  <dcterms:modified xsi:type="dcterms:W3CDTF">2013-11-18T02:45:29Z</dcterms:modified>
</cp:coreProperties>
</file>